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513" r:id="rId5"/>
    <p:sldId id="541" r:id="rId6"/>
    <p:sldId id="571" r:id="rId7"/>
    <p:sldId id="545" r:id="rId8"/>
    <p:sldId id="572" r:id="rId9"/>
    <p:sldId id="573" r:id="rId10"/>
    <p:sldId id="546" r:id="rId11"/>
    <p:sldId id="574" r:id="rId12"/>
    <p:sldId id="580" r:id="rId13"/>
    <p:sldId id="576" r:id="rId14"/>
    <p:sldId id="549" r:id="rId15"/>
    <p:sldId id="578" r:id="rId16"/>
    <p:sldId id="579" r:id="rId17"/>
    <p:sldId id="548" r:id="rId18"/>
    <p:sldId id="570" r:id="rId19"/>
    <p:sldId id="559" r:id="rId20"/>
    <p:sldId id="556" r:id="rId21"/>
    <p:sldId id="55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DD8"/>
    <a:srgbClr val="063A65"/>
    <a:srgbClr val="BD9F68"/>
    <a:srgbClr val="CBB387"/>
    <a:srgbClr val="D8C5A4"/>
    <a:srgbClr val="EADFCD"/>
    <a:srgbClr val="F3863B"/>
    <a:srgbClr val="15529B"/>
    <a:srgbClr val="C81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750" autoAdjust="0"/>
    <p:restoredTop sz="81880" autoAdjust="0"/>
  </p:normalViewPr>
  <p:slideViewPr>
    <p:cSldViewPr snapToGrid="0">
      <p:cViewPr varScale="1">
        <p:scale>
          <a:sx n="69" d="100"/>
          <a:sy n="69" d="100"/>
        </p:scale>
        <p:origin x="97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B2BB05A-5460-4E9C-AC8C-6B9B6F2C6D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3E9D2A-E7A4-4838-A136-A72021225E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8C3B1-167A-4D27-B8C3-D322959B116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C642CC-5FE3-45A6-901E-1C9358E8CD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3F9B0D-8BEE-486D-9AC9-8DE642F3E2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5B007-A24C-447D-B308-6C22707D2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272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F569-4378-4B9E-B24B-157A870E466B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11614-B1B4-4A7E-8484-D6D067AF1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6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8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B1FD-BBA4-34C2-3602-C4AF2E020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2CA70D-169C-4FFF-408F-A31FF32D6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8D54FA-9E2A-8B5F-2C82-9062B508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0AD804-02BF-2625-8D39-6A36274DF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083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5C660-81AC-E98A-0E43-F996DCDC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E4252E-B911-C01D-2D33-F3F1C4E62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30F4DA-99DA-F061-250F-5283E20E6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BDD3E0-D0BF-4A80-4CAE-25C2984EE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650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37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本文从生活中的应用场景出发，设计了一款基于</a:t>
            </a:r>
            <a:r>
              <a:rPr lang="en-US" altLang="zh-CN" dirty="0"/>
              <a:t>TCP</a:t>
            </a:r>
            <a:r>
              <a:rPr lang="zh-CN" altLang="en-US" dirty="0"/>
              <a:t>连接的</a:t>
            </a:r>
            <a:r>
              <a:rPr lang="en-US" altLang="zh-CN" dirty="0"/>
              <a:t>UMS</a:t>
            </a:r>
            <a:r>
              <a:rPr lang="zh-CN" altLang="en-US" dirty="0"/>
              <a:t>工具，针对鼠标共享和文件传输这两个问题提出了我们的解决方案。利用该工具，可以实现在同一局域网内使用一个鼠标操控两台计算机，同时能够在两台计算机之间实现便捷的文件传输，仅需通过拖拽窗口即可快传文件，省去了在两台计算机之间反复操作带来的冗杂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由于时间有限，我们尚未发挥出</a:t>
            </a:r>
            <a:r>
              <a:rPr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UMS</a:t>
            </a:r>
            <a:r>
              <a:rPr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工具所有的潜能。</a:t>
            </a:r>
            <a:endParaRPr lang="en-US" altLang="zh-CN" sz="12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1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7090F-FA05-501B-0F5A-5EC8BF06F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81718E-93A4-DB38-F391-3B26921E0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5EB29B-B89E-DB13-5A59-5541DF391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200" dirty="0"/>
              <a:t>21</a:t>
            </a:r>
            <a:r>
              <a:rPr lang="zh-CN" altLang="en-US" sz="1200" dirty="0"/>
              <a:t>世纪，人们拥有的电子设备越来越多。以大学生为例，有不少人选择购买两台电脑：一台笔记本提供便携，一台台式机提供性能。当用户同时使用这两台电脑时，就会遇到麻烦：由于这两台电脑分别安装了两个单机操作系统，用户需要使用两个鼠标才能操作这两个主机，且两台电脑之间的文件传输也需要依赖外部的应用程序，非常麻烦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6C4BB4-D913-0C3C-8998-FD103E0E3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216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200" dirty="0"/>
              <a:t>为了让一个鼠标操作两台电脑，人们提出了共享鼠标的解决方案。现在市面上已经存在了一些无界鼠标的实现，比如</a:t>
            </a:r>
            <a:r>
              <a:rPr lang="en-US" altLang="zh-CN" sz="1200" dirty="0" err="1"/>
              <a:t>Symless</a:t>
            </a:r>
            <a:r>
              <a:rPr lang="zh-CN" altLang="en-US" sz="1200" dirty="0"/>
              <a:t>公司的</a:t>
            </a:r>
            <a:r>
              <a:rPr lang="en-US" altLang="zh-CN" sz="1200" dirty="0"/>
              <a:t>Synergy</a:t>
            </a:r>
            <a:r>
              <a:rPr lang="zh-CN" altLang="en-US" sz="1200" dirty="0"/>
              <a:t>和微软公司的</a:t>
            </a:r>
            <a:r>
              <a:rPr lang="en-US" altLang="zh-CN" sz="1200" dirty="0"/>
              <a:t>Mouse Without Borders</a:t>
            </a:r>
            <a:r>
              <a:rPr lang="zh-CN" altLang="en-US" sz="1200" dirty="0"/>
              <a:t>，但是他们无法解决文件传输的困难。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1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AA42-063B-6731-D386-32385951D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D543A9-72B5-71A8-993D-30963F87B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E4540E-1943-8ABD-5F88-F4B46C16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200" dirty="0"/>
              <a:t>而现有的文件传输方案，比如微信的文件传输功能，则往往过于臃肿。它们常常需要用户打开一个单独的窗口，选择需要传输的文件，在文件传输完毕后打开文件的保存路径，最后手动打开该文件。这一繁琐的过程大大降低了工作效率。</a:t>
            </a:r>
            <a:endParaRPr lang="en-US" altLang="zh-CN" sz="1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919630-08CE-6819-E51A-993B08D09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79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BD669-376A-CA20-706D-AF363178A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9BA7F2-8CC5-C1B7-6097-4F78C27D2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56A266-C657-6C75-36A9-D9007E134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200" dirty="0"/>
              <a:t>为了同时解决这两个问题，并提升工作效率，我们提出了</a:t>
            </a:r>
            <a:r>
              <a:rPr lang="en-US" altLang="zh-CN" sz="1200" dirty="0"/>
              <a:t>UMS</a:t>
            </a:r>
            <a:r>
              <a:rPr lang="zh-CN" altLang="en-US" sz="1200" dirty="0"/>
              <a:t>（</a:t>
            </a:r>
            <a:r>
              <a:rPr lang="en-US" altLang="zh-CN" sz="1200" dirty="0"/>
              <a:t>Unbounded Mouse Sync</a:t>
            </a:r>
            <a:r>
              <a:rPr lang="zh-CN" altLang="en-US" sz="1200" dirty="0"/>
              <a:t>），一种便捷的无界鼠标与文件传输系统。该系统提供共享鼠标与一个文件管理系统，允许用户使用一个鼠标，将该系统托管的文件窗口直接从一台电脑拖拽到另一台电脑。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DD60D1-541E-4E17-ED8F-A8567F3B7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5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B1367-639A-B6FF-BC4C-C035D27FF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1E7BDE-7AAF-3761-914F-7F0F20251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1A29D5-768C-15B6-A5F4-969611C1F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231154-C7F2-FDDB-E9AE-C3AAC4C5A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407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3DC27-9ECE-93F8-A7CA-99B1B5C16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8A4EC6-6429-369C-D8A3-F5CC5DEE3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472F03-E2DF-6BB1-76A2-F7D8532D6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E0D3D2-91AF-C235-6342-3EEB46E93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07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ABD57-3F33-9E9C-C7F3-CBE7AB4E2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B7703C-D03A-7748-79CE-2384A481E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75677B-1984-D38D-F154-063142A32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9F0088-0636-B3A4-2951-FE507A34E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145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7D739DC5-9201-463D-9C90-356A2347A9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61D330-D39E-4021-9597-F630669AD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7528A93-50A1-40C3-8BB0-2F4B4F8A9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2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D5D7C9B7-5EF2-4350-86B6-67A8888EB269}"/>
              </a:ext>
            </a:extLst>
          </p:cNvPr>
          <p:cNvSpPr txBox="1">
            <a:spLocks/>
          </p:cNvSpPr>
          <p:nvPr userDrawn="1"/>
        </p:nvSpPr>
        <p:spPr>
          <a:xfrm>
            <a:off x="10087730" y="6247075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861103C-E3AB-4771-BB99-705A5D6F339D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C278EDD-83F0-4D80-B8C3-FEF556083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BBEAE83-7BE1-4CD7-B4D9-B3F716F6A133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3568A7DF-AE35-47C4-A921-0291499A2F43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C3AEEF-2B70-4CDF-B184-99690E7496F3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7EBD475-7F9A-4EF1-9B76-2B3E290933BF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F8FCFD4-81B3-416A-88A9-011DC9A02AC9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9" name="图形 28">
            <a:extLst>
              <a:ext uri="{FF2B5EF4-FFF2-40B4-BE49-F238E27FC236}">
                <a16:creationId xmlns:a16="http://schemas.microsoft.com/office/drawing/2014/main" id="{CB769F20-0013-4A77-A6F5-BB91FEBE1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50913A5-DAF9-4E12-B895-327254FBC8B3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FF00004-06EA-4150-BA6E-CE3ABEBC6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495B6AA-62BF-4B36-8DF1-2E91B0FD327E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71064-6373-4327-91CD-EA6D87C44C81}"/>
              </a:ext>
            </a:extLst>
          </p:cNvPr>
          <p:cNvGrpSpPr/>
          <p:nvPr userDrawn="1"/>
        </p:nvGrpSpPr>
        <p:grpSpPr>
          <a:xfrm>
            <a:off x="1105110" y="3429000"/>
            <a:ext cx="2101020" cy="2015089"/>
            <a:chOff x="1048224" y="3047028"/>
            <a:chExt cx="2862843" cy="299150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87C7EC1-F18A-4CB2-974B-0D109CD62D84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DD4A94-BDCF-44A9-823A-E20B58730446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>
            <a:extLst>
              <a:ext uri="{FF2B5EF4-FFF2-40B4-BE49-F238E27FC236}">
                <a16:creationId xmlns:a16="http://schemas.microsoft.com/office/drawing/2014/main" id="{B4A58AA8-1AB7-4E29-AB91-AE8806722688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1">
            <a:extLst>
              <a:ext uri="{FF2B5EF4-FFF2-40B4-BE49-F238E27FC236}">
                <a16:creationId xmlns:a16="http://schemas.microsoft.com/office/drawing/2014/main" id="{5622BF8C-B2F2-4E26-B36D-723FF76DE53C}"/>
              </a:ext>
            </a:extLst>
          </p:cNvPr>
          <p:cNvSpPr txBox="1">
            <a:spLocks/>
          </p:cNvSpPr>
          <p:nvPr userDrawn="1"/>
        </p:nvSpPr>
        <p:spPr>
          <a:xfrm>
            <a:off x="10108341" y="4001201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027DB284-D5CE-4F9E-85FA-67E98DB3F7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6AB092C-B683-45A6-ACEE-C4DEF7130E98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D48DD4C-EA1E-45BB-9E16-125BDCC2E981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85A16C9-8D8E-44AF-B650-D3E735981261}"/>
              </a:ext>
            </a:extLst>
          </p:cNvPr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256743CF-D33C-45A8-9314-9337572A3E39}"/>
              </a:ext>
            </a:extLst>
          </p:cNvPr>
          <p:cNvSpPr txBox="1">
            <a:spLocks/>
          </p:cNvSpPr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CE44FAB-9D0E-4C81-8967-2091D705478A}"/>
              </a:ext>
            </a:extLst>
          </p:cNvPr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8B99FE0C-2C4B-4283-8542-9DFA1532931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8A13FD-D0C3-4D85-BA6A-EDF1E0C18FFE}"/>
              </a:ext>
            </a:extLst>
          </p:cNvPr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F8EB0EC9-A419-405F-AC6A-096A2760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158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476F9B1-EBE3-42FA-8AD2-0C380A55BB81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D12F214-122A-402C-96D3-B6A5E7FD0294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1797DEE-528A-49FC-BEEE-0E8A6B686233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9CF375F9-50F4-4249-8C28-BDE167FEC27D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C50EC3D-E5BC-47B3-93D0-53CAF6487CFA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C9E809A9-7B17-450C-A4E8-AE8989C3D518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3" name="right-quote-sign_36811">
            <a:extLst>
              <a:ext uri="{FF2B5EF4-FFF2-40B4-BE49-F238E27FC236}">
                <a16:creationId xmlns:a16="http://schemas.microsoft.com/office/drawing/2014/main" id="{722C4A2A-6BF7-4671-BCE9-BBEF390079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6" name="标题 14">
            <a:extLst>
              <a:ext uri="{FF2B5EF4-FFF2-40B4-BE49-F238E27FC236}">
                <a16:creationId xmlns:a16="http://schemas.microsoft.com/office/drawing/2014/main" id="{4D04B493-55E5-4B33-82CA-0550ED6C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3811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DB9813A5-C928-4506-96D3-300A8A9B58CA}"/>
              </a:ext>
            </a:extLst>
          </p:cNvPr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1BC1AB9-E104-4FBE-8E63-1640D4532D6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9DBD9D3-F04E-4D47-9EAA-49C308A5034C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F01C7D8C-02A9-4B2B-BA93-6602B41633E1}"/>
              </a:ext>
            </a:extLst>
          </p:cNvPr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233E80A-D93D-429F-B020-793705E34445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A54D367E-43BD-4439-92E4-BCB9756C1DE0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A0FAFC51-E1FC-4D1E-9F98-715EC74A3D84}"/>
              </a:ext>
            </a:extLst>
          </p:cNvPr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24DB2139-DEAD-45C7-851B-2E08C9A07EE4}"/>
              </a:ext>
            </a:extLst>
          </p:cNvPr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A1B621A-5D38-48EB-923E-04C23446776E}"/>
              </a:ext>
            </a:extLst>
          </p:cNvPr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>
            <a:extLst>
              <a:ext uri="{FF2B5EF4-FFF2-40B4-BE49-F238E27FC236}">
                <a16:creationId xmlns:a16="http://schemas.microsoft.com/office/drawing/2014/main" id="{DF70FFBB-F51A-4F84-83A2-9C3884C6B95D}"/>
              </a:ext>
            </a:extLst>
          </p:cNvPr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>
            <a:extLst>
              <a:ext uri="{FF2B5EF4-FFF2-40B4-BE49-F238E27FC236}">
                <a16:creationId xmlns:a16="http://schemas.microsoft.com/office/drawing/2014/main" id="{470EB7C8-2CFA-4B47-9DBF-703E1BE8E48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>
            <a:extLst>
              <a:ext uri="{FF2B5EF4-FFF2-40B4-BE49-F238E27FC236}">
                <a16:creationId xmlns:a16="http://schemas.microsoft.com/office/drawing/2014/main" id="{58803DCE-CA56-4349-8E79-4AD6DDFA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7705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A5654B04-809E-44B7-B331-C6C4EA4346D5}"/>
              </a:ext>
            </a:extLst>
          </p:cNvPr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A1C4F03-675A-4A23-821D-C3B9561C9AC0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2167ACB-1F2D-4274-8BC6-D5B18F9DB8B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144772CD-CAC8-4BFF-B16C-D5C209705C58}"/>
              </a:ext>
            </a:extLst>
          </p:cNvPr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835C72C-F19F-40A9-8908-5B10C7C589A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667A24EB-01AB-4A72-B857-7FD38130EAB6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9F4B87ED-A83D-4F1F-B9EB-93341EC9D0A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5ED9AE07-AE3C-49B6-AF76-9F9A6F44C161}"/>
              </a:ext>
            </a:extLst>
          </p:cNvPr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95CC33A-297C-4316-9B95-51D358D21202}"/>
              </a:ext>
            </a:extLst>
          </p:cNvPr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9BC81183-36AF-4697-83CD-332CFE6C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3327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56B5A7B-0746-4195-9D90-472ECCC5193F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3BE5E9D-EC82-441D-862D-75DBDFC469F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03422DB-D56C-426B-8BB5-09387C19FF2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69F6241E-98AF-418F-BADF-2E5F084B09E6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C4F14A6-EF88-4843-8F83-6CA602B370F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2A0AA30A-EBA0-4C12-AEF4-AADB3BB2B87E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03159909-8F94-4005-9A3F-75EF6F9295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4" name="标题 14">
            <a:extLst>
              <a:ext uri="{FF2B5EF4-FFF2-40B4-BE49-F238E27FC236}">
                <a16:creationId xmlns:a16="http://schemas.microsoft.com/office/drawing/2014/main" id="{1A36A383-8149-47CB-AF4B-152D224E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544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800511-0DBF-4584-8034-3A44935E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5A0ED7-135D-4294-A5B1-5C2A02B4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2F0E5F-CE32-446E-94E7-E3466F41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702124-380C-4CCE-957A-5EB6205F5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520EBB-5B6E-4B0A-BE7C-4D46647AFE2F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6308AF-3A59-4B6C-89CF-2AC285BE6038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00E99F5B-1D0C-494D-9F4B-E5E26B26F198}"/>
              </a:ext>
            </a:extLst>
          </p:cNvPr>
          <p:cNvSpPr txBox="1">
            <a:spLocks/>
          </p:cNvSpPr>
          <p:nvPr userDrawn="1"/>
        </p:nvSpPr>
        <p:spPr>
          <a:xfrm>
            <a:off x="5707203" y="4527373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>
                <a:solidFill>
                  <a:schemeClr val="bg1"/>
                </a:solidFill>
              </a:rPr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B6973FB-E30C-4C6D-968A-91727D6AEB89}"/>
              </a:ext>
            </a:extLst>
          </p:cNvPr>
          <p:cNvSpPr/>
          <p:nvPr userDrawn="1"/>
        </p:nvSpPr>
        <p:spPr>
          <a:xfrm rot="5400000">
            <a:off x="4762500" y="1072241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723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A987E-A58B-44F4-BE82-CF2A8F3B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E0DAC3-901B-4EC7-BE4A-6D0693C7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E22732-F492-41FE-9E22-6610D3B9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86C28-EADC-40E4-998C-040B88D8E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7835F2-4481-4F05-AB59-A5BF4635EDFC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4E2DD4-4899-4861-9E31-C15940E8768A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350040A9-B465-478E-9476-26EC1F9635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9474" y="2397668"/>
            <a:ext cx="2813049" cy="7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0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98024-A961-4276-A500-68590E8B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2FD6D-63F6-4457-ABCA-A18D52EFE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011F7-98FB-406D-9E46-324B1D37C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62EB27-2981-4230-886D-7B9731D73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7AF071-90BD-476B-ADEE-A996AE2D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F4C56-16C2-487F-ABD3-CD8C4813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1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088B4D-BA4E-47CE-AF4B-D10751DC3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0ECCD473-58D2-4ACA-BCFE-DEE2E02F1E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23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4371A-E929-40B9-8AA0-E919DA68F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3D1460-262C-4F38-A2B4-0FB937D9D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B96572-F5E6-43E0-B41E-4E9AC588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F86919-9415-4872-BEFE-5AA720349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367505-A0DE-485D-88A5-78651AF70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A7932A-2BE4-4931-803A-1DF01F62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D00BF5-F11F-4D87-A819-7976EE34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B89804-64C5-4840-9F64-01152FB4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11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3D81-5BC5-49A6-AED0-60F7EE24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979C54-5133-47B0-B404-4A3BB274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2A1C87-7825-4024-A24D-A52FD6237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02CD6-BA18-4BCA-B20B-32E5B32B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9626B3-47B2-4F00-A203-676208A5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DE2C75-6314-45EE-86F7-A860C41F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94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4F5D0-D1A6-4461-A6AA-6CE092F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23ADA3-22CB-45E5-904D-26DAADB25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BD3BE3-EAEB-421F-B712-B989631EC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94F553-BB35-403E-A066-7B657C17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9E84F9-37AF-4DE1-94F3-8025F1DA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97963B-F1B8-4395-B2CA-EEB9734E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7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692F7-F813-4956-8D11-0DC249DE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D32D8-0048-49F3-832E-02241606D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573DE-FF80-4297-BFDD-0F603C04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1B9823-06C9-49F0-B5BF-0FBD7649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71490-351D-4C8C-8369-A2A46A25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383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1F9FC7-2836-49F0-8AF9-FD77DB079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5350A6-70C6-464E-982D-A4A434E3F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D2C24-3DB0-4371-911D-2C21DECB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2B1FB8-7148-4B94-80F5-8F188F10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215C4-BCA4-4D89-BA95-765FE1DB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94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038D57-B82D-4159-9063-D234CC193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3"/>
          <a:stretch/>
        </p:blipFill>
        <p:spPr>
          <a:xfrm>
            <a:off x="-1" y="0"/>
            <a:ext cx="6464305" cy="68650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8CFCD5-9306-4BE7-9BAB-814D65F2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/>
        </p:blipFill>
        <p:spPr>
          <a:xfrm>
            <a:off x="-46915" y="-7039"/>
            <a:ext cx="6506204" cy="6865039"/>
          </a:xfrm>
          <a:prstGeom prst="rect">
            <a:avLst/>
          </a:prstGeom>
        </p:spPr>
      </p:pic>
      <p:sp>
        <p:nvSpPr>
          <p:cNvPr id="9" name="Titre 11">
            <a:extLst>
              <a:ext uri="{FF2B5EF4-FFF2-40B4-BE49-F238E27FC236}">
                <a16:creationId xmlns:a16="http://schemas.microsoft.com/office/drawing/2014/main" id="{FA2211A5-F9B0-4BE0-9584-F27B1CE4D1C3}"/>
              </a:ext>
            </a:extLst>
          </p:cNvPr>
          <p:cNvSpPr txBox="1">
            <a:spLocks/>
          </p:cNvSpPr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703F6139-5173-4F08-B69E-898BF2C578EC}"/>
              </a:ext>
            </a:extLst>
          </p:cNvPr>
          <p:cNvSpPr txBox="1">
            <a:spLocks/>
          </p:cNvSpPr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419F053-8142-4CB2-A21B-0B2ABCDD06CE}"/>
              </a:ext>
            </a:extLst>
          </p:cNvPr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B838F51-4F9A-4C20-916A-BED1A5A12DFA}"/>
              </a:ext>
            </a:extLst>
          </p:cNvPr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1">
            <a:extLst>
              <a:ext uri="{FF2B5EF4-FFF2-40B4-BE49-F238E27FC236}">
                <a16:creationId xmlns:a16="http://schemas.microsoft.com/office/drawing/2014/main" id="{5DEA1028-A6BC-497D-9E6C-57EAD23B6ABA}"/>
              </a:ext>
            </a:extLst>
          </p:cNvPr>
          <p:cNvSpPr txBox="1">
            <a:spLocks/>
          </p:cNvSpPr>
          <p:nvPr userDrawn="1"/>
        </p:nvSpPr>
        <p:spPr>
          <a:xfrm>
            <a:off x="7460475" y="5904146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202707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04BAD7-87C6-4194-B908-360DC90CF4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1A26247-65B4-49F0-A031-9C16755FAD75}"/>
              </a:ext>
            </a:extLst>
          </p:cNvPr>
          <p:cNvSpPr/>
          <p:nvPr userDrawn="1"/>
        </p:nvSpPr>
        <p:spPr>
          <a:xfrm>
            <a:off x="0" y="-18081"/>
            <a:ext cx="12192000" cy="3759647"/>
          </a:xfrm>
          <a:prstGeom prst="rect">
            <a:avLst/>
          </a:prstGeom>
          <a:solidFill>
            <a:srgbClr val="063A6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F20ADF88-002D-4953-89BC-DE360DC10AFD}"/>
              </a:ext>
            </a:extLst>
          </p:cNvPr>
          <p:cNvSpPr txBox="1">
            <a:spLocks/>
          </p:cNvSpPr>
          <p:nvPr userDrawn="1"/>
        </p:nvSpPr>
        <p:spPr>
          <a:xfrm>
            <a:off x="5707204" y="3940267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2E63E44-793B-4224-9B4C-5786F2780124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AA2D43A1-39B5-4996-A4FD-61B16628BF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6893651" y="1453244"/>
            <a:ext cx="3429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546465" y="4891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239966" y="5436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-18855" y="0"/>
            <a:ext cx="4523595" cy="6880962"/>
          </a:xfrm>
          <a:prstGeom prst="rect">
            <a:avLst/>
          </a:prstGeom>
          <a:solidFill>
            <a:srgbClr val="BD9F68">
              <a:alpha val="54902"/>
            </a:srgbClr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93541-B0D6-4BAD-ADAB-A19E86A0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F2F11-DEB4-4A8C-96FF-DC3A28DC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662CA4-A0C3-4778-A1DD-B4C971AD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74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8157740" y="424544"/>
            <a:ext cx="13716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781854" y="5399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475355" y="5944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1814" y="0"/>
            <a:ext cx="4506686" cy="6858000"/>
          </a:xfrm>
          <a:prstGeom prst="rect">
            <a:avLst/>
          </a:prstGeom>
          <a:solidFill>
            <a:srgbClr val="063A6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C48C30C-1CF0-4D8A-9E72-2F8BEFAEE5E8}"/>
              </a:ext>
            </a:extLst>
          </p:cNvPr>
          <p:cNvCxnSpPr/>
          <p:nvPr userDrawn="1"/>
        </p:nvCxnSpPr>
        <p:spPr>
          <a:xfrm>
            <a:off x="4629861" y="0"/>
            <a:ext cx="0" cy="685800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A64937-D235-44D4-A604-510822E0CB12}"/>
              </a:ext>
            </a:extLst>
          </p:cNvPr>
          <p:cNvGrpSpPr/>
          <p:nvPr userDrawn="1"/>
        </p:nvGrpSpPr>
        <p:grpSpPr>
          <a:xfrm rot="10800000">
            <a:off x="3502343" y="3711471"/>
            <a:ext cx="2133676" cy="1949776"/>
            <a:chOff x="1003727" y="3047028"/>
            <a:chExt cx="2907340" cy="28945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F956B8-5B8F-47D2-9C34-B2C7C95C4FA3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B5722D-E44D-4597-A3BE-88CEF0B1424A}"/>
                </a:ext>
              </a:extLst>
            </p:cNvPr>
            <p:cNvSpPr/>
            <p:nvPr/>
          </p:nvSpPr>
          <p:spPr>
            <a:xfrm>
              <a:off x="1003727" y="3047028"/>
              <a:ext cx="88997" cy="2894544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0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9C3B71-9291-4CA6-8BBA-537E35FB1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A0F34A-0485-478C-A039-4DBE189652FC}"/>
              </a:ext>
            </a:extLst>
          </p:cNvPr>
          <p:cNvSpPr/>
          <p:nvPr userDrawn="1"/>
        </p:nvSpPr>
        <p:spPr>
          <a:xfrm>
            <a:off x="0" y="-18082"/>
            <a:ext cx="12192000" cy="3778644"/>
          </a:xfrm>
          <a:prstGeom prst="rect">
            <a:avLst/>
          </a:prstGeom>
          <a:solidFill>
            <a:srgbClr val="BD9F6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FA384F-77B5-4C60-9C52-91D830340C0E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A3FC81E1-8140-4AC5-9CD4-48F2DF214950}"/>
              </a:ext>
            </a:extLst>
          </p:cNvPr>
          <p:cNvSpPr txBox="1">
            <a:spLocks/>
          </p:cNvSpPr>
          <p:nvPr userDrawn="1"/>
        </p:nvSpPr>
        <p:spPr>
          <a:xfrm>
            <a:off x="5727815" y="479020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11A575DC-9B10-4BD6-AB12-4E22B1A29E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0628F1-A580-4244-90B3-C92F6ECE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EEF43-CB3C-4C9D-BC4A-8D42BEF9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BFDBC-0607-4AFA-AA79-6316007D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7733B-BF14-4266-89E8-8287AD116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38568"/>
          <a:stretch/>
        </p:blipFill>
        <p:spPr>
          <a:xfrm>
            <a:off x="0" y="12700"/>
            <a:ext cx="12192000" cy="431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F76BE5-8AFE-42A5-9D03-B46720244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/>
        </p:blipFill>
        <p:spPr>
          <a:xfrm>
            <a:off x="0" y="0"/>
            <a:ext cx="12192000" cy="4324182"/>
          </a:xfrm>
          <a:prstGeom prst="rect">
            <a:avLst/>
          </a:prstGeom>
        </p:spPr>
      </p:pic>
      <p:sp>
        <p:nvSpPr>
          <p:cNvPr id="7" name="Titre 11">
            <a:extLst>
              <a:ext uri="{FF2B5EF4-FFF2-40B4-BE49-F238E27FC236}">
                <a16:creationId xmlns:a16="http://schemas.microsoft.com/office/drawing/2014/main" id="{775EA0A4-24A9-4366-A4A9-6B800D7E69A0}"/>
              </a:ext>
            </a:extLst>
          </p:cNvPr>
          <p:cNvSpPr txBox="1">
            <a:spLocks/>
          </p:cNvSpPr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>
            <a:extLst>
              <a:ext uri="{FF2B5EF4-FFF2-40B4-BE49-F238E27FC236}">
                <a16:creationId xmlns:a16="http://schemas.microsoft.com/office/drawing/2014/main" id="{5E26E1D7-1B3B-4895-BF47-7968035521C2}"/>
              </a:ext>
            </a:extLst>
          </p:cNvPr>
          <p:cNvSpPr txBox="1">
            <a:spLocks/>
          </p:cNvSpPr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722EF09-0B44-48FE-A2C5-A020F722BDDB}"/>
              </a:ext>
            </a:extLst>
          </p:cNvPr>
          <p:cNvSpPr/>
          <p:nvPr userDrawn="1"/>
        </p:nvSpPr>
        <p:spPr>
          <a:xfrm rot="5400000">
            <a:off x="1523037" y="971215"/>
            <a:ext cx="2437257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F1EE6899-AEFD-4A54-9527-392E7518DC9A}"/>
              </a:ext>
            </a:extLst>
          </p:cNvPr>
          <p:cNvSpPr txBox="1">
            <a:spLocks/>
          </p:cNvSpPr>
          <p:nvPr userDrawn="1"/>
        </p:nvSpPr>
        <p:spPr>
          <a:xfrm>
            <a:off x="2352870" y="44770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311432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D91278E-C6D7-410F-87A0-63C1FB72B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AE5BBE-07F8-487C-9ADF-A1B6AB17EA7A}"/>
              </a:ext>
            </a:extLst>
          </p:cNvPr>
          <p:cNvSpPr/>
          <p:nvPr userDrawn="1"/>
        </p:nvSpPr>
        <p:spPr>
          <a:xfrm>
            <a:off x="0" y="0"/>
            <a:ext cx="12192000" cy="3760563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0FDB4BC-BD5F-4548-A77E-57DAA4074E7A}"/>
              </a:ext>
            </a:extLst>
          </p:cNvPr>
          <p:cNvSpPr/>
          <p:nvPr userDrawn="1"/>
        </p:nvSpPr>
        <p:spPr>
          <a:xfrm rot="5400000">
            <a:off x="627116" y="1053193"/>
            <a:ext cx="26289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1">
            <a:extLst>
              <a:ext uri="{FF2B5EF4-FFF2-40B4-BE49-F238E27FC236}">
                <a16:creationId xmlns:a16="http://schemas.microsoft.com/office/drawing/2014/main" id="{D39070D7-E20E-45E2-82B4-C33FA2D7B434}"/>
              </a:ext>
            </a:extLst>
          </p:cNvPr>
          <p:cNvSpPr txBox="1">
            <a:spLocks/>
          </p:cNvSpPr>
          <p:nvPr userDrawn="1"/>
        </p:nvSpPr>
        <p:spPr>
          <a:xfrm>
            <a:off x="1552770" y="40154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5708F87-7DFF-4863-AA1D-F366A5B04948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F2837D-4F95-40E2-9466-69F57CC7F261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2E5E18B-B17B-4CF0-91C1-2F337223C159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CED13C6-AA85-49A9-A1D7-7CA45A4CBC23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2" name="图形 21">
            <a:extLst>
              <a:ext uri="{FF2B5EF4-FFF2-40B4-BE49-F238E27FC236}">
                <a16:creationId xmlns:a16="http://schemas.microsoft.com/office/drawing/2014/main" id="{F974BA68-7FCA-4F90-8266-0C1ECA3CE4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25E381-EA58-4975-B238-8FA63204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0187C-8796-4249-990A-FB6843249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91CDE-F2A0-41DA-93EC-138E088F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0DED4-4CAB-4916-A78A-CF3FC216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3020A-9CA1-4F86-9A1D-27F86A468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0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61" r:id="rId6"/>
    <p:sldLayoutId id="2147483654" r:id="rId7"/>
    <p:sldLayoutId id="2147483655" r:id="rId8"/>
    <p:sldLayoutId id="2147483663" r:id="rId9"/>
    <p:sldLayoutId id="2147483664" r:id="rId10"/>
    <p:sldLayoutId id="2147483665" r:id="rId11"/>
    <p:sldLayoutId id="2147483671" r:id="rId12"/>
    <p:sldLayoutId id="2147483670" r:id="rId13"/>
    <p:sldLayoutId id="2147483669" r:id="rId14"/>
    <p:sldLayoutId id="2147483668" r:id="rId15"/>
    <p:sldLayoutId id="2147483667" r:id="rId16"/>
    <p:sldLayoutId id="2147483672" r:id="rId17"/>
    <p:sldLayoutId id="2147483673" r:id="rId18"/>
    <p:sldLayoutId id="2147483652" r:id="rId19"/>
    <p:sldLayoutId id="2147483653" r:id="rId20"/>
    <p:sldLayoutId id="2147483656" r:id="rId21"/>
    <p:sldLayoutId id="2147483657" r:id="rId22"/>
    <p:sldLayoutId id="2147483658" r:id="rId23"/>
    <p:sldLayoutId id="214748365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1AC369-52CC-4704-B100-8BCEF280C1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301DBAA0-BDC1-4264-8118-9212B6B17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sp>
        <p:nvSpPr>
          <p:cNvPr id="23" name="Titre 11">
            <a:extLst>
              <a:ext uri="{FF2B5EF4-FFF2-40B4-BE49-F238E27FC236}">
                <a16:creationId xmlns:a16="http://schemas.microsoft.com/office/drawing/2014/main" id="{3D7BC4E3-CADE-4B77-984A-FF6A824F5E2B}"/>
              </a:ext>
            </a:extLst>
          </p:cNvPr>
          <p:cNvSpPr txBox="1">
            <a:spLocks/>
          </p:cNvSpPr>
          <p:nvPr/>
        </p:nvSpPr>
        <p:spPr>
          <a:xfrm>
            <a:off x="604520" y="2195220"/>
            <a:ext cx="10996241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UMS</a:t>
            </a:r>
            <a:endParaRPr lang="zh-CN" altLang="en-US" sz="5400" b="1" dirty="0">
              <a:solidFill>
                <a:srgbClr val="BD9F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7D2E27-3C0F-8324-B6DF-409C27DA1537}"/>
              </a:ext>
            </a:extLst>
          </p:cNvPr>
          <p:cNvSpPr txBox="1"/>
          <p:nvPr/>
        </p:nvSpPr>
        <p:spPr>
          <a:xfrm>
            <a:off x="604520" y="3819976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汇报人：初夏 施政言 杨俊龙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C43557EF-3F47-3922-8EE4-D91F50AA19BB}"/>
              </a:ext>
            </a:extLst>
          </p:cNvPr>
          <p:cNvSpPr txBox="1">
            <a:spLocks/>
          </p:cNvSpPr>
          <p:nvPr/>
        </p:nvSpPr>
        <p:spPr>
          <a:xfrm>
            <a:off x="604520" y="2885639"/>
            <a:ext cx="9338009" cy="597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便携式无界鼠标与文件传输系统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0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FF6A7-C189-0FBD-6E9A-0343DE8A5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E5B2677-A510-2C5B-B823-546EDB9DDEAD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鼠标共享系统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EE212E-AFFB-AAE6-AE58-8313713FC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" t="6902" r="74115" b="8201"/>
          <a:stretch/>
        </p:blipFill>
        <p:spPr>
          <a:xfrm>
            <a:off x="6260809" y="861154"/>
            <a:ext cx="3189249" cy="57536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6B7A544-0AE8-A9CA-F9BE-1D0A198BFC2C}"/>
              </a:ext>
            </a:extLst>
          </p:cNvPr>
          <p:cNvSpPr/>
          <p:nvPr/>
        </p:nvSpPr>
        <p:spPr>
          <a:xfrm>
            <a:off x="1682427" y="3006199"/>
            <a:ext cx="3921983" cy="1463574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鼠标共享系统主要包含三个模块，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数据传输由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连接驱动</a:t>
            </a:r>
          </a:p>
        </p:txBody>
      </p:sp>
    </p:spTree>
    <p:extLst>
      <p:ext uri="{BB962C8B-B14F-4D97-AF65-F5344CB8AC3E}">
        <p14:creationId xmlns:p14="http://schemas.microsoft.com/office/powerpoint/2010/main" val="216815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鼠标共享系统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48FE0A-E52A-E1AF-4794-7C792DDB0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83" y="957610"/>
            <a:ext cx="7416608" cy="5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8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570F3-3190-98D8-6C0E-0BB8EBDEA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3171DB-4EB9-C57E-CAAA-D7667C65CD4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文件传输系统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E4EA0A-7B56-463A-0004-54C15AFEA1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3" t="5728" r="43384" b="7071"/>
          <a:stretch/>
        </p:blipFill>
        <p:spPr>
          <a:xfrm>
            <a:off x="6285570" y="861154"/>
            <a:ext cx="3033132" cy="571386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EEE53AC-DB61-7DCA-76C3-83DC2DC9F60E}"/>
              </a:ext>
            </a:extLst>
          </p:cNvPr>
          <p:cNvSpPr/>
          <p:nvPr/>
        </p:nvSpPr>
        <p:spPr>
          <a:xfrm>
            <a:off x="1704730" y="2986301"/>
            <a:ext cx="3921983" cy="1463574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文件传输系统主要包含两张索引表，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鼠标位置信息来自鼠标共享系统，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数据传输由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连接驱动</a:t>
            </a:r>
          </a:p>
        </p:txBody>
      </p:sp>
    </p:spTree>
    <p:extLst>
      <p:ext uri="{BB962C8B-B14F-4D97-AF65-F5344CB8AC3E}">
        <p14:creationId xmlns:p14="http://schemas.microsoft.com/office/powerpoint/2010/main" val="100006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8866-B189-6A07-D9B2-C76B5754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A64D762-2747-607D-D97E-7BA2A4F6A0F8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文件传输系统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2E0841-39E7-B376-3363-91DF08F0AB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15447" r="5447" b="11219"/>
          <a:stretch/>
        </p:blipFill>
        <p:spPr>
          <a:xfrm>
            <a:off x="1739590" y="1140211"/>
            <a:ext cx="8532586" cy="53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13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BDB6EDAE-2D6A-4C0F-93DC-81A060A36FF4}"/>
              </a:ext>
            </a:extLst>
          </p:cNvPr>
          <p:cNvSpPr txBox="1">
            <a:spLocks/>
          </p:cNvSpPr>
          <p:nvPr/>
        </p:nvSpPr>
        <p:spPr>
          <a:xfrm>
            <a:off x="2942484" y="4583628"/>
            <a:ext cx="6307032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sz="4800" b="1" dirty="0">
                <a:solidFill>
                  <a:srgbClr val="BD9F68"/>
                </a:solidFill>
              </a:rPr>
              <a:t>3 </a:t>
            </a:r>
            <a:r>
              <a:rPr lang="zh-CN" altLang="en-US" sz="4800" b="1" dirty="0">
                <a:solidFill>
                  <a:srgbClr val="BD9F68"/>
                </a:solidFill>
              </a:rPr>
              <a:t>成果展示</a:t>
            </a:r>
            <a:endParaRPr lang="en-GB" sz="4800" b="1" dirty="0">
              <a:solidFill>
                <a:srgbClr val="BD9F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27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6F914-B578-2CD9-779B-55E137A2F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01" y="309448"/>
            <a:ext cx="10515600" cy="630193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+mn-cs"/>
              </a:rPr>
              <a:t>成果展示</a:t>
            </a:r>
          </a:p>
        </p:txBody>
      </p:sp>
    </p:spTree>
    <p:extLst>
      <p:ext uri="{BB962C8B-B14F-4D97-AF65-F5344CB8AC3E}">
        <p14:creationId xmlns:p14="http://schemas.microsoft.com/office/powerpoint/2010/main" val="3095702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E64BCDBD-0347-4392-9B36-1C355380AFEF}"/>
              </a:ext>
            </a:extLst>
          </p:cNvPr>
          <p:cNvSpPr txBox="1"/>
          <p:nvPr/>
        </p:nvSpPr>
        <p:spPr>
          <a:xfrm>
            <a:off x="1390926" y="3698956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  <a:p>
            <a:endParaRPr lang="zh-CN" altLang="en-US" sz="3600" dirty="0"/>
          </a:p>
        </p:txBody>
      </p:sp>
      <p:sp>
        <p:nvSpPr>
          <p:cNvPr id="17" name="Titre 11">
            <a:extLst>
              <a:ext uri="{FF2B5EF4-FFF2-40B4-BE49-F238E27FC236}">
                <a16:creationId xmlns:a16="http://schemas.microsoft.com/office/drawing/2014/main" id="{0E907CD5-16E5-429C-99FC-6E90606E6125}"/>
              </a:ext>
            </a:extLst>
          </p:cNvPr>
          <p:cNvSpPr txBox="1">
            <a:spLocks/>
          </p:cNvSpPr>
          <p:nvPr/>
        </p:nvSpPr>
        <p:spPr>
          <a:xfrm>
            <a:off x="3574085" y="4403888"/>
            <a:ext cx="5411787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 sz="4800" b="1" dirty="0">
                <a:solidFill>
                  <a:srgbClr val="063A65"/>
                </a:solidFill>
              </a:rPr>
              <a:t>总结与展望</a:t>
            </a:r>
            <a:endParaRPr lang="en-GB" sz="4800" b="1" dirty="0">
              <a:solidFill>
                <a:srgbClr val="06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17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61F3A8-80A9-A02D-643F-5FF49D1F7F63}"/>
              </a:ext>
            </a:extLst>
          </p:cNvPr>
          <p:cNvSpPr txBox="1"/>
          <p:nvPr/>
        </p:nvSpPr>
        <p:spPr>
          <a:xfrm>
            <a:off x="1135117" y="1366701"/>
            <a:ext cx="9624849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accent1"/>
              </a:buClr>
              <a:buSzPct val="100000"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发挥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UMS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的全部潜能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SzPct val="100000"/>
            </a:pPr>
            <a:endParaRPr lang="en-US" altLang="zh-CN" sz="2000" b="0" i="0" dirty="0">
              <a:effectLst/>
              <a:latin typeface="Söhne"/>
            </a:endParaRPr>
          </a:p>
          <a:p>
            <a:pPr lvl="1">
              <a:buClr>
                <a:srgbClr val="BD9F68"/>
              </a:buClr>
              <a:buSzPct val="100000"/>
            </a:pPr>
            <a:r>
              <a:rPr lang="zh-CN" altLang="en-US" sz="2200" dirty="0">
                <a:latin typeface="Söhne"/>
              </a:rPr>
              <a:t>根据我们的分析，我们还可以从以下几个方面做进一步的优化：</a:t>
            </a:r>
            <a:endParaRPr lang="en-US" altLang="zh-CN" sz="2200" dirty="0">
              <a:latin typeface="Söhne"/>
            </a:endParaRPr>
          </a:p>
          <a:p>
            <a:pPr lvl="1">
              <a:buClr>
                <a:srgbClr val="BD9F68"/>
              </a:buClr>
              <a:buSzPct val="100000"/>
            </a:pPr>
            <a:endParaRPr lang="en-US" altLang="zh-CN" sz="22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Söhne"/>
              </a:rPr>
              <a:t>调整</a:t>
            </a:r>
            <a:r>
              <a:rPr lang="en-US" altLang="zh-CN" sz="2200" dirty="0">
                <a:latin typeface="Söhne"/>
              </a:rPr>
              <a:t>TCP</a:t>
            </a:r>
            <a:r>
              <a:rPr lang="zh-CN" altLang="en-US" sz="2200" dirty="0">
                <a:latin typeface="Söhne"/>
              </a:rPr>
              <a:t>模块的连接设计，以支持多台电脑的鼠标共享</a:t>
            </a:r>
            <a:endParaRPr lang="en-US" altLang="zh-CN" sz="22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Söhne"/>
              </a:rPr>
              <a:t>调整无界鼠标模块的鼠标管理模块，以实现</a:t>
            </a:r>
            <a:r>
              <a:rPr lang="en-US" altLang="zh-CN" sz="2200" dirty="0">
                <a:latin typeface="Söhne"/>
              </a:rPr>
              <a:t>Client</a:t>
            </a:r>
            <a:r>
              <a:rPr lang="zh-CN" altLang="en-US" sz="2200" dirty="0">
                <a:latin typeface="Söhne"/>
              </a:rPr>
              <a:t>端对</a:t>
            </a:r>
            <a:r>
              <a:rPr lang="en-US" altLang="zh-CN" sz="2200" dirty="0">
                <a:latin typeface="Söhne"/>
              </a:rPr>
              <a:t>Server</a:t>
            </a:r>
            <a:r>
              <a:rPr lang="zh-CN" altLang="en-US" sz="2200" dirty="0">
                <a:latin typeface="Söhne"/>
              </a:rPr>
              <a:t>端的反向控制</a:t>
            </a:r>
            <a:endParaRPr lang="en-US" altLang="zh-CN" sz="22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Söhne"/>
              </a:rPr>
              <a:t>利用操作系统</a:t>
            </a:r>
            <a:r>
              <a:rPr lang="en-US" altLang="zh-CN" sz="2200" dirty="0">
                <a:latin typeface="Söhne"/>
              </a:rPr>
              <a:t>API</a:t>
            </a:r>
            <a:r>
              <a:rPr lang="zh-CN" altLang="en-US" sz="2200" dirty="0">
                <a:latin typeface="Söhne"/>
              </a:rPr>
              <a:t>实现文件在窗口形态下在两台或多台电脑间的无缝拖拽，以提升用户体验</a:t>
            </a:r>
            <a:endParaRPr lang="en-US" altLang="zh-CN" sz="22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Söhne"/>
              </a:rPr>
              <a:t>添加对键盘以及多平台的支持</a:t>
            </a:r>
            <a:endParaRPr lang="en-US" altLang="zh-CN" sz="22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Söhne"/>
              </a:rPr>
              <a:t>……</a:t>
            </a:r>
          </a:p>
          <a:p>
            <a:pPr lvl="1">
              <a:buClr>
                <a:srgbClr val="BD9F68"/>
              </a:buClr>
              <a:buSzPct val="100000"/>
            </a:pPr>
            <a:endParaRPr lang="en-US" altLang="zh-CN" sz="2200" dirty="0">
              <a:latin typeface="Söhne"/>
            </a:endParaRPr>
          </a:p>
          <a:p>
            <a:pPr lvl="1">
              <a:buClr>
                <a:srgbClr val="BD9F68"/>
              </a:buClr>
              <a:buSzPct val="100000"/>
            </a:pPr>
            <a:r>
              <a:rPr lang="en-US" altLang="zh-CN" sz="2200" dirty="0">
                <a:latin typeface="Söhne"/>
              </a:rPr>
              <a:t>UMS</a:t>
            </a:r>
            <a:r>
              <a:rPr lang="zh-CN" altLang="en-US" sz="2200" dirty="0">
                <a:latin typeface="Söhne"/>
              </a:rPr>
              <a:t>的终极形态：一个跨主机，跨平台的统一文件管理与操控系统</a:t>
            </a:r>
            <a:endParaRPr lang="en-US" altLang="zh-CN" sz="22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782194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396756-6D05-4AAB-B773-C809AF06DD13}"/>
              </a:ext>
            </a:extLst>
          </p:cNvPr>
          <p:cNvSpPr txBox="1"/>
          <p:nvPr/>
        </p:nvSpPr>
        <p:spPr>
          <a:xfrm>
            <a:off x="4780418" y="3507040"/>
            <a:ext cx="2631160" cy="134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75907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6096000" y="3124301"/>
            <a:ext cx="5411787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400" b="1" dirty="0">
                <a:solidFill>
                  <a:srgbClr val="063A65"/>
                </a:solidFill>
              </a:rPr>
              <a:t>1 </a:t>
            </a:r>
            <a:r>
              <a:rPr lang="zh-CN" altLang="en-US" sz="4400" b="1" dirty="0">
                <a:solidFill>
                  <a:srgbClr val="063A65"/>
                </a:solidFill>
              </a:rPr>
              <a:t>项目简介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19BE81-0FFC-4B48-AB0E-E0FBF37BCA88}"/>
              </a:ext>
            </a:extLst>
          </p:cNvPr>
          <p:cNvSpPr txBox="1"/>
          <p:nvPr/>
        </p:nvSpPr>
        <p:spPr>
          <a:xfrm>
            <a:off x="3807995" y="3932858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611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E7E3A-0B8C-BACE-D444-EDB6AACB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30B99-D6B5-6976-39B6-FD0DEDBA89CB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E0E0F0-8EA9-BC58-CA8C-095720815D40}"/>
              </a:ext>
            </a:extLst>
          </p:cNvPr>
          <p:cNvSpPr txBox="1"/>
          <p:nvPr/>
        </p:nvSpPr>
        <p:spPr>
          <a:xfrm>
            <a:off x="1135117" y="1366701"/>
            <a:ext cx="9624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accent1"/>
              </a:buClr>
              <a:buSzPct val="100000"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生活场景：两台电脑同时工作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0E43DB-591C-F6EB-384B-2C7753D71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39" y="1973766"/>
            <a:ext cx="5068107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F067B9-770A-4495-B21C-DF69FC9C27F7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C39B15-B974-1B39-E40D-0A5E5579500C}"/>
              </a:ext>
            </a:extLst>
          </p:cNvPr>
          <p:cNvSpPr txBox="1"/>
          <p:nvPr/>
        </p:nvSpPr>
        <p:spPr>
          <a:xfrm>
            <a:off x="1135117" y="1366701"/>
            <a:ext cx="96248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chemeClr val="accent1"/>
              </a:buClr>
              <a:buSzPct val="100000"/>
              <a:buAutoNum type="arabicPeriod"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两台电脑，一个鼠标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SzPct val="100000"/>
            </a:pPr>
            <a:endParaRPr lang="en-US" altLang="zh-CN" sz="2000" b="0" i="0" dirty="0">
              <a:effectLst/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Söhne"/>
              </a:rPr>
              <a:t>微软</a:t>
            </a:r>
            <a:r>
              <a:rPr lang="zh-CN" altLang="en-US" sz="2200" b="0" i="0" dirty="0">
                <a:effectLst/>
                <a:latin typeface="Söhne"/>
              </a:rPr>
              <a:t>：</a:t>
            </a:r>
            <a:r>
              <a:rPr lang="en-US" altLang="zh-CN" sz="2200" b="0" i="0" dirty="0">
                <a:effectLst/>
                <a:latin typeface="Söhne"/>
              </a:rPr>
              <a:t>Mouse Without Borders</a:t>
            </a: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200" dirty="0" err="1">
                <a:latin typeface="Söhne"/>
              </a:rPr>
              <a:t>Symless</a:t>
            </a:r>
            <a:r>
              <a:rPr lang="en-US" altLang="zh-CN" sz="2200" dirty="0">
                <a:latin typeface="Söhne"/>
              </a:rPr>
              <a:t>: Synergy</a:t>
            </a:r>
          </a:p>
        </p:txBody>
      </p:sp>
      <p:pic>
        <p:nvPicPr>
          <p:cNvPr id="1026" name="Picture 2" descr="Microsoft Garage: Mouse Without Borders">
            <a:extLst>
              <a:ext uri="{FF2B5EF4-FFF2-40B4-BE49-F238E27FC236}">
                <a16:creationId xmlns:a16="http://schemas.microsoft.com/office/drawing/2014/main" id="{EED619DC-679A-D594-A3D1-B459E5D56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99" y="3117816"/>
            <a:ext cx="3481155" cy="225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ynergy 3 Beta is finally here! - Synergy news - Symless">
            <a:extLst>
              <a:ext uri="{FF2B5EF4-FFF2-40B4-BE49-F238E27FC236}">
                <a16:creationId xmlns:a16="http://schemas.microsoft.com/office/drawing/2014/main" id="{FACD0E0A-AB8F-D977-477D-9F9DA503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228" y="3117816"/>
            <a:ext cx="3211435" cy="226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01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A13A1-95E7-0988-EC0D-1355E174C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29B44D4-64C4-382E-ABBF-7AF4D04F75EF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AF102A-23E8-2AFB-2C4D-FBCAECE2C857}"/>
              </a:ext>
            </a:extLst>
          </p:cNvPr>
          <p:cNvSpPr txBox="1"/>
          <p:nvPr/>
        </p:nvSpPr>
        <p:spPr>
          <a:xfrm>
            <a:off x="1135117" y="1366701"/>
            <a:ext cx="96248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chemeClr val="accent1"/>
              </a:buClr>
              <a:buSzPct val="100000"/>
              <a:buFont typeface="+mj-lt"/>
              <a:buAutoNum type="arabicPeriod" startAt="2"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臃肿的文件传输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chemeClr val="accent1"/>
              </a:buClr>
              <a:buSzPct val="100000"/>
              <a:buFont typeface="+mj-lt"/>
              <a:buAutoNum type="arabicPeriod" startAt="2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Söhne"/>
              </a:rPr>
              <a:t>传输文件</a:t>
            </a:r>
            <a:endParaRPr lang="en-US" altLang="zh-CN" sz="24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Söhne"/>
              </a:rPr>
              <a:t>文件另存为</a:t>
            </a:r>
            <a:endParaRPr lang="en-US" altLang="zh-CN" sz="24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Söhne"/>
              </a:rPr>
              <a:t>转到保存路径</a:t>
            </a:r>
            <a:endParaRPr lang="en-US" altLang="zh-CN" sz="24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Söhne"/>
              </a:rPr>
              <a:t>打开文件</a:t>
            </a:r>
            <a:endParaRPr lang="en-US" altLang="zh-CN" sz="24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400" dirty="0">
              <a:latin typeface="Söhne"/>
            </a:endParaRPr>
          </a:p>
          <a:p>
            <a:pPr lvl="1">
              <a:buClr>
                <a:schemeClr val="accent1"/>
              </a:buClr>
              <a:buSzPct val="100000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SzPct val="100000"/>
            </a:pPr>
            <a:endParaRPr lang="en-US" altLang="zh-CN" sz="2000" b="0" i="0" dirty="0">
              <a:effectLst/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200" dirty="0">
              <a:latin typeface="Söhn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27F690-FFA9-4FD3-5718-59DC67A4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302" y="1511340"/>
            <a:ext cx="5442243" cy="42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266CE-2E3C-ED0F-8BCD-25D19838E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41E990-211D-D8D7-4EA9-9BFBFC08320C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F9E4C6-08D5-136F-280C-48031CD1B620}"/>
              </a:ext>
            </a:extLst>
          </p:cNvPr>
          <p:cNvSpPr txBox="1"/>
          <p:nvPr/>
        </p:nvSpPr>
        <p:spPr>
          <a:xfrm>
            <a:off x="1135117" y="1366701"/>
            <a:ext cx="9624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accent1"/>
              </a:buClr>
              <a:buSzPct val="100000"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Unbounded Mouse Sync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：便携式无界鼠标与文件传输系统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CE659D0-45C1-0458-1577-C171237E5B35}"/>
              </a:ext>
            </a:extLst>
          </p:cNvPr>
          <p:cNvSpPr/>
          <p:nvPr/>
        </p:nvSpPr>
        <p:spPr>
          <a:xfrm>
            <a:off x="5251858" y="2013031"/>
            <a:ext cx="16882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UMS</a:t>
            </a:r>
            <a:endParaRPr lang="zh-CN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43481D-F47C-F148-7B74-C155AA643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04" y="2582209"/>
            <a:ext cx="2906878" cy="29068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C4F2D5-2403-14CC-BF43-2EF22C151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11" y="2582209"/>
            <a:ext cx="2909090" cy="290909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2D1FCA2-8A88-9A89-D691-D2A23D01AE87}"/>
              </a:ext>
            </a:extLst>
          </p:cNvPr>
          <p:cNvGrpSpPr/>
          <p:nvPr/>
        </p:nvGrpSpPr>
        <p:grpSpPr>
          <a:xfrm>
            <a:off x="3555481" y="3389318"/>
            <a:ext cx="972178" cy="1029716"/>
            <a:chOff x="3566632" y="3582692"/>
            <a:chExt cx="972178" cy="102971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14978C8-4FEB-E1DE-6D3B-70438E62C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632" y="3582692"/>
              <a:ext cx="870724" cy="87072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5D734B9-8ACF-AE67-F604-B67562B03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81" y="4078079"/>
              <a:ext cx="534329" cy="534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34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35534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5531006" y="4002112"/>
            <a:ext cx="6077413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sz="4400" b="1" dirty="0">
                <a:solidFill>
                  <a:srgbClr val="063A65"/>
                </a:solidFill>
              </a:rPr>
              <a:t>2 </a:t>
            </a:r>
            <a:r>
              <a:rPr lang="zh-CN" altLang="en-US" sz="4400" b="1" dirty="0">
                <a:solidFill>
                  <a:srgbClr val="063A65"/>
                </a:solidFill>
              </a:rPr>
              <a:t>设计架构与运行流程</a:t>
            </a:r>
            <a:endParaRPr lang="en-GB" sz="4400" b="1" dirty="0">
              <a:solidFill>
                <a:srgbClr val="06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50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75029-7469-7ABC-0022-71866B2A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569F13F-6BE2-294A-B754-1D3F124C07E5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项目整体框架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FBF89C-1E9C-D63E-A5E1-77320FE5D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 t="4115" r="4031" b="5347"/>
          <a:stretch/>
        </p:blipFill>
        <p:spPr>
          <a:xfrm>
            <a:off x="441217" y="1270483"/>
            <a:ext cx="10030502" cy="47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9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04D0F-F02E-B651-2ABE-540776B2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AB1FAA0-58B5-93C0-0912-B6F8C32B5E90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180715-868B-B0C7-3595-99EDAE10E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38" y="1132546"/>
            <a:ext cx="9306314" cy="52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19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844D539F0EF9409DDE14A9FBEB6DC1" ma:contentTypeVersion="3" ma:contentTypeDescription="Create a new document." ma:contentTypeScope="" ma:versionID="7192a275ab32eb3e4a9af60427bf1f7f">
  <xsd:schema xmlns:xsd="http://www.w3.org/2001/XMLSchema" xmlns:xs="http://www.w3.org/2001/XMLSchema" xmlns:p="http://schemas.microsoft.com/office/2006/metadata/properties" xmlns:ns3="41442250-c33c-42ef-98e6-3978ae3f7f49" targetNamespace="http://schemas.microsoft.com/office/2006/metadata/properties" ma:root="true" ma:fieldsID="4472d410a2d7797ed22cb1c5c30e7e8a" ns3:_="">
    <xsd:import namespace="41442250-c33c-42ef-98e6-3978ae3f7f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442250-c33c-42ef-98e6-3978ae3f7f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51CA84C-3BAA-4090-879A-E8C66D1365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442250-c33c-42ef-98e6-3978ae3f7f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3DECAB-CBD1-4D46-B675-B79C818F6AF6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41442250-c33c-42ef-98e6-3978ae3f7f4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1F6CC7-372E-4EF0-8340-58549A0DE2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5271</TotalTime>
  <Words>680</Words>
  <Application>Microsoft Office PowerPoint</Application>
  <PresentationFormat>宽屏</PresentationFormat>
  <Paragraphs>74</Paragraphs>
  <Slides>18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Söhne</vt:lpstr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成果展示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 Ze</dc:creator>
  <cp:lastModifiedBy>Ronald CHU</cp:lastModifiedBy>
  <cp:revision>80</cp:revision>
  <dcterms:created xsi:type="dcterms:W3CDTF">2021-11-08T16:57:38Z</dcterms:created>
  <dcterms:modified xsi:type="dcterms:W3CDTF">2023-12-25T05:47:48Z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2023-12-25T05:13:17Z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a2f4909b-f438-476d-b955-063a3f23cc7f</vt:lpwstr>
  </property>
  <property fmtid="{D5CDD505-2E9C-101B-9397-08002B2CF9AE}" pid="7" name="MSIP_Label_defa4170-0d19-0005-0004-bc88714345d2_ActionId">
    <vt:lpwstr>c5fac9ac-b7b9-4bb4-811d-b1f376816f0b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0x010100EB844D539F0EF9409DDE14A9FBEB6DC1</vt:lpwstr>
  </property>
</Properties>
</file>